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g"/><Relationship Id="rId3" Type="http://schemas.openxmlformats.org/officeDocument/2006/relationships/image" Target="../media/image-3-3.jpg"/><Relationship Id="rId4" Type="http://schemas.openxmlformats.org/officeDocument/2006/relationships/image" Target="../media/image-3-4.jpg"/><Relationship Id="rId5" Type="http://schemas.openxmlformats.org/officeDocument/2006/relationships/image" Target="../media/image-3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jpg"/><Relationship Id="rId3" Type="http://schemas.openxmlformats.org/officeDocument/2006/relationships/image" Target="../media/image-5-3.jpg"/><Relationship Id="rId4" Type="http://schemas.openxmlformats.org/officeDocument/2006/relationships/image" Target="../media/image-5-4.jpg"/><Relationship Id="rId5" Type="http://schemas.openxmlformats.org/officeDocument/2006/relationships/image" Target="../media/image-5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30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0"/>
            <a:ext cx="3962095" cy="6858000"/>
          </a:xfrm>
          <a:prstGeom prst="rect">
            <a:avLst/>
          </a:prstGeom>
          <a:solidFill>
            <a:srgbClr val="0A3F37"/>
          </a:solidFill>
          <a:ln/>
        </p:spPr>
      </p:sp>
      <p:pic>
        <p:nvPicPr>
          <p:cNvPr id="3" name="Image 0" descr="/home/claude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2743200" cy="100620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148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 AUDIENCE  ·  MARKETING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02920" y="2468880"/>
            <a:ext cx="7498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Sneaker Buyers —</a:t>
            </a:r>
            <a:endParaRPr lang="en-US" sz="46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Purchasers</a:t>
            </a: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040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D8E4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seven-word request became a scored national audience and a ready-to-present marketing plan — delivered together.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0" y="2468880"/>
            <a:ext cx="3749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28.4%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8229600" y="35204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8E4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national file</a:t>
            </a:r>
            <a:endParaRPr lang="en-US" sz="1400" dirty="0"/>
          </a:p>
        </p:txBody>
      </p:sp>
      <p:pic>
        <p:nvPicPr>
          <p:cNvPr id="9" name="Image 1" descr="/home/claude/site/assets/img/product-performance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4114800"/>
            <a:ext cx="2286000" cy="2286000"/>
          </a:xfrm>
          <a:prstGeom prst="ellipse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0" name="Text 6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BB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by Intelafy from measured data.  Illustrative example; company and figures anonymized.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· THE AUDIENCE</a:t>
            </a:r>
            <a:endParaRPr lang="en-US" sz="1100" dirty="0"/>
          </a:p>
        </p:txBody>
      </p:sp>
      <p:pic>
        <p:nvPicPr>
          <p:cNvPr id="3" name="Image 0" descr="/home/claude/logo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finished audience — measured, not guessed.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4572000" cy="22860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48640" y="201168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28.4%</a:t>
            </a:r>
            <a:endParaRPr lang="en-US" sz="6600" dirty="0"/>
          </a:p>
        </p:txBody>
      </p:sp>
      <p:sp>
        <p:nvSpPr>
          <p:cNvPr id="7" name="Text 4"/>
          <p:cNvSpPr/>
          <p:nvPr/>
        </p:nvSpPr>
        <p:spPr>
          <a:xfrm>
            <a:off x="548640" y="31546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national file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35661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Sized from actual buying behavior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0" y="1828800"/>
            <a:ext cx="6035040" cy="512064"/>
          </a:xfrm>
          <a:prstGeom prst="roundRect">
            <a:avLst>
              <a:gd name="adj" fmla="val 17857"/>
            </a:avLst>
          </a:prstGeom>
          <a:solidFill>
            <a:srgbClr val="E9F2EC"/>
          </a:solidFill>
          <a:ln/>
        </p:spPr>
      </p:sp>
      <p:sp>
        <p:nvSpPr>
          <p:cNvPr id="10" name="Text 7"/>
          <p:cNvSpPr/>
          <p:nvPr/>
        </p:nvSpPr>
        <p:spPr>
          <a:xfrm>
            <a:off x="5715000" y="1828800"/>
            <a:ext cx="5669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Athletic shoes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486400" y="2487168"/>
            <a:ext cx="6035040" cy="512064"/>
          </a:xfrm>
          <a:prstGeom prst="roundRect">
            <a:avLst>
              <a:gd name="adj" fmla="val 17857"/>
            </a:avLst>
          </a:prstGeom>
          <a:solidFill>
            <a:srgbClr val="E9F2EC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0" y="2487168"/>
            <a:ext cx="5669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Purchased in last 12 months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5486400" y="3145536"/>
            <a:ext cx="6035040" cy="512064"/>
          </a:xfrm>
          <a:prstGeom prst="roundRect">
            <a:avLst>
              <a:gd name="adj" fmla="val 17857"/>
            </a:avLst>
          </a:prstGeom>
          <a:solidFill>
            <a:srgbClr val="E9F2EC"/>
          </a:solidFill>
          <a:ln/>
        </p:spPr>
      </p:sp>
      <p:sp>
        <p:nvSpPr>
          <p:cNvPr id="14" name="Text 11"/>
          <p:cNvSpPr/>
          <p:nvPr/>
        </p:nvSpPr>
        <p:spPr>
          <a:xfrm>
            <a:off x="5715000" y="3145536"/>
            <a:ext cx="5669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buyers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548640" y="452628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731520" y="4681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31520" y="5074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Scored on the 0–1 scale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4261104" y="452628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4443984" y="4681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4443984" y="5074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segment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7973568" y="452628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8156448" y="4681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8156448" y="50749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combine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548640" y="58978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 confirmed no sneaker audience existed yet, focused on how recently people bought, and returned a finished, ready-to-buy audience.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· SEGMENTS</a:t>
            </a:r>
            <a:endParaRPr lang="en-US" sz="1100" dirty="0"/>
          </a:p>
        </p:txBody>
      </p:sp>
      <p:pic>
        <p:nvPicPr>
          <p:cNvPr id="3" name="Image 0" descr="/home/claude/logo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segments — by why people buy.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69164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6" name="Image 1" descr="/home/claude/site/assets/img/product-performance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947672"/>
            <a:ext cx="1645920" cy="164592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7" name="Text 3"/>
          <p:cNvSpPr/>
          <p:nvPr/>
        </p:nvSpPr>
        <p:spPr>
          <a:xfrm>
            <a:off x="2606040" y="1947672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Loyalists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2606040" y="262432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6.5%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2606040" y="3063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08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&amp; HABIT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2606040" y="3319272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running-shoe purchase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263640" y="169164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12" name="Image 2" descr="/home/claude/site/assets/img/product-hype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1947672"/>
            <a:ext cx="1645920" cy="164592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3" name="Text 8"/>
          <p:cNvSpPr/>
          <p:nvPr/>
        </p:nvSpPr>
        <p:spPr>
          <a:xfrm>
            <a:off x="8321040" y="1947672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Sneaker Culture &amp; Hype Buyers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8321040" y="262432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3.8%</a:t>
            </a:r>
            <a:endParaRPr lang="en-US" sz="2600" dirty="0"/>
          </a:p>
        </p:txBody>
      </p:sp>
      <p:sp>
        <p:nvSpPr>
          <p:cNvPr id="15" name="Text 10"/>
          <p:cNvSpPr/>
          <p:nvPr/>
        </p:nvSpPr>
        <p:spPr>
          <a:xfrm>
            <a:off x="8321040" y="3063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08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&amp; SELF-EXPRESSION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8321040" y="3319272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Limited-release or collab purchase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548640" y="402336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18" name="Image 3" descr="/home/claude/site/assets/img/product-family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279392"/>
            <a:ext cx="1645920" cy="164592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9" name="Text 13"/>
          <p:cNvSpPr/>
          <p:nvPr/>
        </p:nvSpPr>
        <p:spPr>
          <a:xfrm>
            <a:off x="2606040" y="4279392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Family Buyers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2606040" y="495604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14.2%</a:t>
            </a:r>
            <a:endParaRPr lang="en-US" sz="2600" dirty="0"/>
          </a:p>
        </p:txBody>
      </p:sp>
      <p:sp>
        <p:nvSpPr>
          <p:cNvPr id="21" name="Text 15"/>
          <p:cNvSpPr/>
          <p:nvPr/>
        </p:nvSpPr>
        <p:spPr>
          <a:xfrm>
            <a:off x="2606040" y="5394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08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DURABILITY &amp; VALUE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2606040" y="5650992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Mass-brand purchase, household with kids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6263640" y="4023360"/>
            <a:ext cx="544068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24" name="Image 4" descr="/home/claude/site/assets/img/product-athleisure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40" y="4279392"/>
            <a:ext cx="1645920" cy="164592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25" name="Text 18"/>
          <p:cNvSpPr/>
          <p:nvPr/>
        </p:nvSpPr>
        <p:spPr>
          <a:xfrm>
            <a:off x="8321040" y="4279392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Athleisure &amp; Comfort Buyers</a:t>
            </a:r>
            <a:endParaRPr lang="en-US" sz="1650" dirty="0"/>
          </a:p>
        </p:txBody>
      </p:sp>
      <p:sp>
        <p:nvSpPr>
          <p:cNvPr id="26" name="Text 19"/>
          <p:cNvSpPr/>
          <p:nvPr/>
        </p:nvSpPr>
        <p:spPr>
          <a:xfrm>
            <a:off x="8321040" y="495604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3.5%</a:t>
            </a:r>
            <a:endParaRPr lang="en-US" sz="2600" dirty="0"/>
          </a:p>
        </p:txBody>
      </p:sp>
      <p:sp>
        <p:nvSpPr>
          <p:cNvPr id="27" name="Text 20"/>
          <p:cNvSpPr/>
          <p:nvPr/>
        </p:nvSpPr>
        <p:spPr>
          <a:xfrm>
            <a:off x="8321040" y="5394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B08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ALL-DAY COMFORT</a:t>
            </a:r>
            <a:endParaRPr lang="en-US" sz="950" dirty="0"/>
          </a:p>
        </p:txBody>
      </p:sp>
      <p:sp>
        <p:nvSpPr>
          <p:cNvPr id="28" name="Text 21"/>
          <p:cNvSpPr/>
          <p:nvPr/>
        </p:nvSpPr>
        <p:spPr>
          <a:xfrm>
            <a:off x="8321040" y="5650992"/>
            <a:ext cx="3246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Lifestyle sneakers for non-athletic wear</a:t>
            </a:r>
            <a:endParaRPr lang="en-US" sz="1150" dirty="0"/>
          </a:p>
        </p:txBody>
      </p:sp>
      <p:sp>
        <p:nvSpPr>
          <p:cNvPr id="29" name="Text 22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segment is a definition, already scored for everyone — no new models to build.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· THE MEDIA PLAN</a:t>
            </a:r>
            <a:endParaRPr lang="en-US" sz="1100" dirty="0"/>
          </a:p>
        </p:txBody>
      </p:sp>
      <p:pic>
        <p:nvPicPr>
          <p:cNvPr id="3" name="Image 0" descr="/home/claude/logo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reach each segment.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73736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77240" y="1938528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E9F2EC"/>
          </a:solidFill>
          <a:ln/>
        </p:spPr>
      </p:sp>
      <p:sp>
        <p:nvSpPr>
          <p:cNvPr id="7" name="Text 4"/>
          <p:cNvSpPr/>
          <p:nvPr/>
        </p:nvSpPr>
        <p:spPr>
          <a:xfrm>
            <a:off x="777240" y="1938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463040" y="1856232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Loyalists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349240" y="1856232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Fitness-app usage ~54%   ·   Race / event participation ~18%   ·   Sports-media ~41%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48640" y="2798064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77240" y="2999232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E9F2EC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29992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463040" y="2916936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Sneaker Culture &amp; Hype Buyers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349240" y="2916936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Short-video &amp; social apps ~71%   ·   Sneaker-resale apps ~23%   ·   Streetwear media ~20%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48640" y="3858768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777240" y="4059936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E9F2EC"/>
          </a:solidFill>
          <a:ln/>
        </p:spPr>
      </p:sp>
      <p:sp>
        <p:nvSpPr>
          <p:cNvPr id="17" name="Text 14"/>
          <p:cNvSpPr/>
          <p:nvPr/>
        </p:nvSpPr>
        <p:spPr>
          <a:xfrm>
            <a:off x="777240" y="40599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463040" y="397764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Family Buyers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349240" y="3977640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Mass-retail circulars ~39%   ·   Family &amp; parenting media ~33%   ·   Back-to-school buying ~27%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48640" y="4919472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777240" y="5120640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E9F2EC"/>
          </a:solidFill>
          <a:ln/>
        </p:spPr>
      </p:sp>
      <p:sp>
        <p:nvSpPr>
          <p:cNvPr id="22" name="Text 19"/>
          <p:cNvSpPr/>
          <p:nvPr/>
        </p:nvSpPr>
        <p:spPr>
          <a:xfrm>
            <a:off x="777240" y="5120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1463040" y="5038344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Athleisure &amp; Comfort Buyers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5349240" y="5038344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Lifestyle &amp; wellness content ~30%   ·   All-day comfort need ~25%   ·   Broad digital reach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anchors appended on the same 0–1 scale — the media plan, built into the file.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· THE CREATIVE BRIEF</a:t>
            </a:r>
            <a:endParaRPr lang="en-US" sz="1100" dirty="0"/>
          </a:p>
        </p:txBody>
      </p:sp>
      <p:pic>
        <p:nvPicPr>
          <p:cNvPr id="3" name="Image 0" descr="/home/claude/logo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direction, per segment.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737360"/>
            <a:ext cx="2651760" cy="397764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6" name="Image 1" descr="/home/claude/site/assets/img/persona-performanc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85800" y="1874520"/>
            <a:ext cx="2377440" cy="160020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7" name="Text 3"/>
          <p:cNvSpPr/>
          <p:nvPr/>
        </p:nvSpPr>
        <p:spPr>
          <a:xfrm>
            <a:off x="731520" y="358444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Loyalists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731520" y="4133088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“Motion photography, technical specs up front, race-season timing.”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364992" y="1737360"/>
            <a:ext cx="2651760" cy="397764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10" name="Image 2" descr="/home/claude/site/assets/img/persona-hype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502152" y="1874520"/>
            <a:ext cx="2377440" cy="160020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1" name="Text 6"/>
          <p:cNvSpPr/>
          <p:nvPr/>
        </p:nvSpPr>
        <p:spPr>
          <a:xfrm>
            <a:off x="3547872" y="358444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 Buyers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3547872" y="4133088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“Bold collab storytelling, release-countdown urgency, drop-day timing.”</a:t>
            </a:r>
            <a:endParaRPr lang="en-US" sz="1200" dirty="0"/>
          </a:p>
        </p:txBody>
      </p:sp>
      <p:sp>
        <p:nvSpPr>
          <p:cNvPr id="13" name="Shape 8"/>
          <p:cNvSpPr/>
          <p:nvPr/>
        </p:nvSpPr>
        <p:spPr>
          <a:xfrm>
            <a:off x="6181344" y="1737360"/>
            <a:ext cx="2651760" cy="397764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14" name="Image 3" descr="/home/claude/site/assets/img/persona-family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6318504" y="1874520"/>
            <a:ext cx="2377440" cy="160020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5" name="Text 9"/>
          <p:cNvSpPr/>
          <p:nvPr/>
        </p:nvSpPr>
        <p:spPr>
          <a:xfrm>
            <a:off x="6364224" y="358444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Everyday Family Buyers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6364224" y="4133088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“Bright family-store scenes, practical value copy, back-to-school timing.”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8997696" y="1737360"/>
            <a:ext cx="2651760" cy="397764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E3E9E3"/>
            </a:solidFill>
            <a:prstDash val="solid"/>
          </a:ln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sp>
      <p:pic>
        <p:nvPicPr>
          <p:cNvPr id="18" name="Image 4" descr="/home/claude/site/assets/img/persona-athleisure.jp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9134856" y="1874520"/>
            <a:ext cx="2377440" cy="1600200"/>
          </a:xfrm>
          <a:prstGeom prst="rect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19" name="Text 12"/>
          <p:cNvSpPr/>
          <p:nvPr/>
        </p:nvSpPr>
        <p:spPr>
          <a:xfrm>
            <a:off x="9180576" y="3584448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63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Athleisure &amp; Comfort Buyers</a:t>
            </a:r>
            <a:endParaRPr lang="en-US" sz="1350" dirty="0"/>
          </a:p>
        </p:txBody>
      </p:sp>
      <p:sp>
        <p:nvSpPr>
          <p:cNvPr id="20" name="Text 13"/>
          <p:cNvSpPr/>
          <p:nvPr/>
        </p:nvSpPr>
        <p:spPr>
          <a:xfrm>
            <a:off x="9180576" y="4133088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“Soft everyday-wear imagery, errands-to-evening context, comfort-first copy.”</a:t>
            </a:r>
            <a:endParaRPr lang="en-US" sz="1200" dirty="0"/>
          </a:p>
        </p:txBody>
      </p:sp>
      <p:sp>
        <p:nvSpPr>
          <p:cNvPr id="21" name="Text 14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creative, art-directed by a team from each brief — not produced by the platform.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7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· THE CATEGORY</a:t>
            </a:r>
            <a:endParaRPr lang="en-US" sz="1100" dirty="0"/>
          </a:p>
        </p:txBody>
      </p:sp>
      <p:pic>
        <p:nvPicPr>
          <p:cNvPr id="3" name="Image 0" descr="/home/claude/logo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market, mapped to your segments.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48640" y="17830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52%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1645920" y="1837944"/>
            <a:ext cx="7223760" cy="457200"/>
          </a:xfrm>
          <a:prstGeom prst="roundRect">
            <a:avLst>
              <a:gd name="adj" fmla="val 16000"/>
            </a:avLst>
          </a:prstGeom>
          <a:solidFill>
            <a:srgbClr val="007A33"/>
          </a:solidFill>
          <a:ln/>
        </p:spPr>
      </p:sp>
      <p:sp>
        <p:nvSpPr>
          <p:cNvPr id="7" name="Text 4"/>
          <p:cNvSpPr/>
          <p:nvPr/>
        </p:nvSpPr>
        <p:spPr>
          <a:xfrm>
            <a:off x="1783080" y="1837944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Mass-market conglomerates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9098280" y="1837944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Everyday / Athleisure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262432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18%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645920" y="2679192"/>
            <a:ext cx="2799471" cy="457200"/>
          </a:xfrm>
          <a:prstGeom prst="roundRect">
            <a:avLst>
              <a:gd name="adj" fmla="val 16000"/>
            </a:avLst>
          </a:prstGeom>
          <a:solidFill>
            <a:srgbClr val="0E7C5A"/>
          </a:solidFill>
          <a:ln/>
        </p:spPr>
      </p:sp>
      <p:sp>
        <p:nvSpPr>
          <p:cNvPr id="11" name="Text 8"/>
          <p:cNvSpPr/>
          <p:nvPr/>
        </p:nvSpPr>
        <p:spPr>
          <a:xfrm>
            <a:off x="1783080" y="2679192"/>
            <a:ext cx="25251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&amp; family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673991" y="2679192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Everyday Family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48640" y="3465576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13%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1645920" y="3520440"/>
            <a:ext cx="2148840" cy="457200"/>
          </a:xfrm>
          <a:prstGeom prst="roundRect">
            <a:avLst>
              <a:gd name="adj" fmla="val 16000"/>
            </a:avLst>
          </a:prstGeom>
          <a:solidFill>
            <a:srgbClr val="3AA55F"/>
          </a:solidFill>
          <a:ln/>
        </p:spPr>
      </p:sp>
      <p:sp>
        <p:nvSpPr>
          <p:cNvPr id="15" name="Text 12"/>
          <p:cNvSpPr/>
          <p:nvPr/>
        </p:nvSpPr>
        <p:spPr>
          <a:xfrm>
            <a:off x="1783080" y="35204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specialty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4023360" y="352044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Performance Loyalists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48640" y="4306824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12%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1645920" y="4361688"/>
            <a:ext cx="2018714" cy="457200"/>
          </a:xfrm>
          <a:prstGeom prst="roundRect">
            <a:avLst>
              <a:gd name="adj" fmla="val 16000"/>
            </a:avLst>
          </a:prstGeom>
          <a:solidFill>
            <a:srgbClr val="B08900"/>
          </a:solidFill>
          <a:ln/>
        </p:spPr>
      </p:sp>
      <p:sp>
        <p:nvSpPr>
          <p:cNvPr id="19" name="Text 16"/>
          <p:cNvSpPr/>
          <p:nvPr/>
        </p:nvSpPr>
        <p:spPr>
          <a:xfrm>
            <a:off x="1783080" y="4361688"/>
            <a:ext cx="17443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Heritage lifestyle &amp; streetwear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3893234" y="436168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Hype Buyers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48640" y="514807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16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2000" dirty="0"/>
          </a:p>
        </p:txBody>
      </p:sp>
      <p:sp>
        <p:nvSpPr>
          <p:cNvPr id="22" name="Shape 19"/>
          <p:cNvSpPr/>
          <p:nvPr/>
        </p:nvSpPr>
        <p:spPr>
          <a:xfrm>
            <a:off x="1645920" y="5202936"/>
            <a:ext cx="1107831" cy="457200"/>
          </a:xfrm>
          <a:prstGeom prst="roundRect">
            <a:avLst>
              <a:gd name="adj" fmla="val 16000"/>
            </a:avLst>
          </a:prstGeom>
          <a:solidFill>
            <a:srgbClr val="8A929C"/>
          </a:solidFill>
          <a:ln/>
        </p:spPr>
      </p:sp>
      <p:sp>
        <p:nvSpPr>
          <p:cNvPr id="23" name="Text 20"/>
          <p:cNvSpPr/>
          <p:nvPr/>
        </p:nvSpPr>
        <p:spPr>
          <a:xfrm>
            <a:off x="1783080" y="5202936"/>
            <a:ext cx="83351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niche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2982351" y="5202936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Athleisure, higher-margin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548640" y="5943600"/>
            <a:ext cx="11064240" cy="566928"/>
          </a:xfrm>
          <a:prstGeom prst="roundRect">
            <a:avLst>
              <a:gd name="adj" fmla="val 16129"/>
            </a:avLst>
          </a:prstGeom>
          <a:solidFill>
            <a:srgbClr val="FBF3D6"/>
          </a:solidFill>
          <a:ln/>
        </p:spPr>
      </p:sp>
      <p:sp>
        <p:nvSpPr>
          <p:cNvPr id="26" name="Text 23"/>
          <p:cNvSpPr/>
          <p:nvPr/>
        </p:nvSpPr>
        <p:spPr>
          <a:xfrm>
            <a:off x="777240" y="5943600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8A6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Conquesting targets identified — </a:t>
            </a:r>
            <a:pPr indent="0" marL="0">
              <a:buNone/>
            </a:pPr>
            <a:r>
              <a:rPr lang="en-US" sz="1250" dirty="0">
                <a:solidFill>
                  <a:srgbClr val="8A6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competitor's customers are one request away.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30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DELIVERABLE</a:t>
            </a:r>
            <a:endParaRPr lang="en-US" sz="1100" dirty="0"/>
          </a:p>
        </p:txBody>
      </p:sp>
      <p:pic>
        <p:nvPicPr>
          <p:cNvPr id="3" name="Image 0" descr="/home/claude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76688" y="384048"/>
            <a:ext cx="1600200" cy="586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file. The whole plan inside.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48640" y="14630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A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audience data answers one question: who qualifies. A super audience answers the next four — for every individual person.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8521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96824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9" name="Text 6"/>
          <p:cNvSpPr/>
          <p:nvPr/>
        </p:nvSpPr>
        <p:spPr>
          <a:xfrm>
            <a:off x="193167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35127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11" name="Text 8"/>
          <p:cNvSpPr/>
          <p:nvPr/>
        </p:nvSpPr>
        <p:spPr>
          <a:xfrm>
            <a:off x="331470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73430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13" name="Text 10"/>
          <p:cNvSpPr/>
          <p:nvPr/>
        </p:nvSpPr>
        <p:spPr>
          <a:xfrm>
            <a:off x="469773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11733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15" name="Text 12"/>
          <p:cNvSpPr/>
          <p:nvPr/>
        </p:nvSpPr>
        <p:spPr>
          <a:xfrm>
            <a:off x="608076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mail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750036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17" name="Text 14"/>
          <p:cNvSpPr/>
          <p:nvPr/>
        </p:nvSpPr>
        <p:spPr>
          <a:xfrm>
            <a:off x="746379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offer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88339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19" name="Text 16"/>
          <p:cNvSpPr/>
          <p:nvPr/>
        </p:nvSpPr>
        <p:spPr>
          <a:xfrm>
            <a:off x="884682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10266426" y="2286000"/>
            <a:ext cx="1309878" cy="502920"/>
          </a:xfrm>
          <a:prstGeom prst="roundRect">
            <a:avLst>
              <a:gd name="adj" fmla="val 10909"/>
            </a:avLst>
          </a:prstGeom>
          <a:solidFill>
            <a:srgbClr val="007A33"/>
          </a:solidFill>
          <a:ln/>
        </p:spPr>
      </p:sp>
      <p:sp>
        <p:nvSpPr>
          <p:cNvPr id="21" name="Text 18"/>
          <p:cNvSpPr/>
          <p:nvPr/>
        </p:nvSpPr>
        <p:spPr>
          <a:xfrm>
            <a:off x="10229850" y="2286000"/>
            <a:ext cx="138303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8521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23" name="Text 20"/>
          <p:cNvSpPr/>
          <p:nvPr/>
        </p:nvSpPr>
        <p:spPr>
          <a:xfrm>
            <a:off x="54864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0.91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196824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25" name="Text 22"/>
          <p:cNvSpPr/>
          <p:nvPr/>
        </p:nvSpPr>
        <p:spPr>
          <a:xfrm>
            <a:off x="193167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0.34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335127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27" name="Text 24"/>
          <p:cNvSpPr/>
          <p:nvPr/>
        </p:nvSpPr>
        <p:spPr>
          <a:xfrm>
            <a:off x="331470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0.72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473430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29" name="Text 26"/>
          <p:cNvSpPr/>
          <p:nvPr/>
        </p:nvSpPr>
        <p:spPr>
          <a:xfrm>
            <a:off x="469773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0.55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11733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31" name="Text 28"/>
          <p:cNvSpPr/>
          <p:nvPr/>
        </p:nvSpPr>
        <p:spPr>
          <a:xfrm>
            <a:off x="608076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0.18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750036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33" name="Text 30"/>
          <p:cNvSpPr/>
          <p:nvPr/>
        </p:nvSpPr>
        <p:spPr>
          <a:xfrm>
            <a:off x="746379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Trade-up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888339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35" name="Text 32"/>
          <p:cNvSpPr/>
          <p:nvPr/>
        </p:nvSpPr>
        <p:spPr>
          <a:xfrm>
            <a:off x="884682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10266426" y="28346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37" name="Text 34"/>
          <p:cNvSpPr/>
          <p:nvPr/>
        </p:nvSpPr>
        <p:spPr>
          <a:xfrm>
            <a:off x="10229850" y="28346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 A</a:t>
            </a:r>
            <a:endParaRPr lang="en-US" sz="1100" dirty="0"/>
          </a:p>
        </p:txBody>
      </p:sp>
      <p:sp>
        <p:nvSpPr>
          <p:cNvPr id="38" name="Shape 35"/>
          <p:cNvSpPr/>
          <p:nvPr/>
        </p:nvSpPr>
        <p:spPr>
          <a:xfrm>
            <a:off x="58521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39" name="Text 36"/>
          <p:cNvSpPr/>
          <p:nvPr/>
        </p:nvSpPr>
        <p:spPr>
          <a:xfrm>
            <a:off x="54864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0.88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196824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41" name="Text 38"/>
          <p:cNvSpPr/>
          <p:nvPr/>
        </p:nvSpPr>
        <p:spPr>
          <a:xfrm>
            <a:off x="193167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0.61</a:t>
            </a:r>
            <a:endParaRPr lang="en-US" sz="1100" dirty="0"/>
          </a:p>
        </p:txBody>
      </p:sp>
      <p:sp>
        <p:nvSpPr>
          <p:cNvPr id="42" name="Shape 39"/>
          <p:cNvSpPr/>
          <p:nvPr/>
        </p:nvSpPr>
        <p:spPr>
          <a:xfrm>
            <a:off x="335127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43" name="Text 40"/>
          <p:cNvSpPr/>
          <p:nvPr/>
        </p:nvSpPr>
        <p:spPr>
          <a:xfrm>
            <a:off x="331470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0.29</a:t>
            </a:r>
            <a:endParaRPr lang="en-US" sz="1100" dirty="0"/>
          </a:p>
        </p:txBody>
      </p:sp>
      <p:sp>
        <p:nvSpPr>
          <p:cNvPr id="44" name="Shape 41"/>
          <p:cNvSpPr/>
          <p:nvPr/>
        </p:nvSpPr>
        <p:spPr>
          <a:xfrm>
            <a:off x="473430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45" name="Text 42"/>
          <p:cNvSpPr/>
          <p:nvPr/>
        </p:nvSpPr>
        <p:spPr>
          <a:xfrm>
            <a:off x="469773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0.80</a:t>
            </a:r>
            <a:endParaRPr lang="en-US" sz="1100" dirty="0"/>
          </a:p>
        </p:txBody>
      </p:sp>
      <p:sp>
        <p:nvSpPr>
          <p:cNvPr id="46" name="Shape 43"/>
          <p:cNvSpPr/>
          <p:nvPr/>
        </p:nvSpPr>
        <p:spPr>
          <a:xfrm>
            <a:off x="611733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47" name="Text 44"/>
          <p:cNvSpPr/>
          <p:nvPr/>
        </p:nvSpPr>
        <p:spPr>
          <a:xfrm>
            <a:off x="608076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0.42</a:t>
            </a:r>
            <a:endParaRPr lang="en-US" sz="1100" dirty="0"/>
          </a:p>
        </p:txBody>
      </p:sp>
      <p:sp>
        <p:nvSpPr>
          <p:cNvPr id="48" name="Shape 45"/>
          <p:cNvSpPr/>
          <p:nvPr/>
        </p:nvSpPr>
        <p:spPr>
          <a:xfrm>
            <a:off x="750036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49" name="Text 46"/>
          <p:cNvSpPr/>
          <p:nvPr/>
        </p:nvSpPr>
        <p:spPr>
          <a:xfrm>
            <a:off x="746379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</a:t>
            </a:r>
            <a:endParaRPr lang="en-US" sz="1100" dirty="0"/>
          </a:p>
        </p:txBody>
      </p:sp>
      <p:sp>
        <p:nvSpPr>
          <p:cNvPr id="50" name="Shape 47"/>
          <p:cNvSpPr/>
          <p:nvPr/>
        </p:nvSpPr>
        <p:spPr>
          <a:xfrm>
            <a:off x="888339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51" name="Text 48"/>
          <p:cNvSpPr/>
          <p:nvPr/>
        </p:nvSpPr>
        <p:spPr>
          <a:xfrm>
            <a:off x="884682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100" dirty="0"/>
          </a:p>
        </p:txBody>
      </p:sp>
      <p:sp>
        <p:nvSpPr>
          <p:cNvPr id="52" name="Shape 49"/>
          <p:cNvSpPr/>
          <p:nvPr/>
        </p:nvSpPr>
        <p:spPr>
          <a:xfrm>
            <a:off x="10266426" y="3291840"/>
            <a:ext cx="1309878" cy="402336"/>
          </a:xfrm>
          <a:prstGeom prst="rect">
            <a:avLst/>
          </a:prstGeom>
          <a:solidFill>
            <a:srgbClr val="0C4339"/>
          </a:solidFill>
          <a:ln/>
        </p:spPr>
      </p:sp>
      <p:sp>
        <p:nvSpPr>
          <p:cNvPr id="53" name="Text 50"/>
          <p:cNvSpPr/>
          <p:nvPr/>
        </p:nvSpPr>
        <p:spPr>
          <a:xfrm>
            <a:off x="10229850" y="32918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 B</a:t>
            </a:r>
            <a:endParaRPr lang="en-US" sz="1100" dirty="0"/>
          </a:p>
        </p:txBody>
      </p:sp>
      <p:sp>
        <p:nvSpPr>
          <p:cNvPr id="54" name="Shape 51"/>
          <p:cNvSpPr/>
          <p:nvPr/>
        </p:nvSpPr>
        <p:spPr>
          <a:xfrm>
            <a:off x="58521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55" name="Text 52"/>
          <p:cNvSpPr/>
          <p:nvPr/>
        </p:nvSpPr>
        <p:spPr>
          <a:xfrm>
            <a:off x="54864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0.79</a:t>
            </a:r>
            <a:endParaRPr lang="en-US" sz="1100" dirty="0"/>
          </a:p>
        </p:txBody>
      </p:sp>
      <p:sp>
        <p:nvSpPr>
          <p:cNvPr id="56" name="Shape 53"/>
          <p:cNvSpPr/>
          <p:nvPr/>
        </p:nvSpPr>
        <p:spPr>
          <a:xfrm>
            <a:off x="196824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57" name="Text 54"/>
          <p:cNvSpPr/>
          <p:nvPr/>
        </p:nvSpPr>
        <p:spPr>
          <a:xfrm>
            <a:off x="193167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0.22</a:t>
            </a:r>
            <a:endParaRPr lang="en-US" sz="1100" dirty="0"/>
          </a:p>
        </p:txBody>
      </p:sp>
      <p:sp>
        <p:nvSpPr>
          <p:cNvPr id="58" name="Shape 55"/>
          <p:cNvSpPr/>
          <p:nvPr/>
        </p:nvSpPr>
        <p:spPr>
          <a:xfrm>
            <a:off x="335127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59" name="Text 56"/>
          <p:cNvSpPr/>
          <p:nvPr/>
        </p:nvSpPr>
        <p:spPr>
          <a:xfrm>
            <a:off x="331470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0.66</a:t>
            </a:r>
            <a:endParaRPr lang="en-US" sz="1100" dirty="0"/>
          </a:p>
        </p:txBody>
      </p:sp>
      <p:sp>
        <p:nvSpPr>
          <p:cNvPr id="60" name="Shape 57"/>
          <p:cNvSpPr/>
          <p:nvPr/>
        </p:nvSpPr>
        <p:spPr>
          <a:xfrm>
            <a:off x="473430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61" name="Text 58"/>
          <p:cNvSpPr/>
          <p:nvPr/>
        </p:nvSpPr>
        <p:spPr>
          <a:xfrm>
            <a:off x="469773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0.48</a:t>
            </a:r>
            <a:endParaRPr lang="en-US" sz="1100" dirty="0"/>
          </a:p>
        </p:txBody>
      </p:sp>
      <p:sp>
        <p:nvSpPr>
          <p:cNvPr id="62" name="Shape 59"/>
          <p:cNvSpPr/>
          <p:nvPr/>
        </p:nvSpPr>
        <p:spPr>
          <a:xfrm>
            <a:off x="611733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63" name="Text 60"/>
          <p:cNvSpPr/>
          <p:nvPr/>
        </p:nvSpPr>
        <p:spPr>
          <a:xfrm>
            <a:off x="608076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0.71</a:t>
            </a:r>
            <a:endParaRPr lang="en-US" sz="1100" dirty="0"/>
          </a:p>
        </p:txBody>
      </p:sp>
      <p:sp>
        <p:nvSpPr>
          <p:cNvPr id="64" name="Shape 61"/>
          <p:cNvSpPr/>
          <p:nvPr/>
        </p:nvSpPr>
        <p:spPr>
          <a:xfrm>
            <a:off x="750036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65" name="Text 62"/>
          <p:cNvSpPr/>
          <p:nvPr/>
        </p:nvSpPr>
        <p:spPr>
          <a:xfrm>
            <a:off x="746379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1100" dirty="0"/>
          </a:p>
        </p:txBody>
      </p:sp>
      <p:sp>
        <p:nvSpPr>
          <p:cNvPr id="66" name="Shape 63"/>
          <p:cNvSpPr/>
          <p:nvPr/>
        </p:nvSpPr>
        <p:spPr>
          <a:xfrm>
            <a:off x="888339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67" name="Text 64"/>
          <p:cNvSpPr/>
          <p:nvPr/>
        </p:nvSpPr>
        <p:spPr>
          <a:xfrm>
            <a:off x="884682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</a:t>
            </a:r>
            <a:endParaRPr lang="en-US" sz="1100" dirty="0"/>
          </a:p>
        </p:txBody>
      </p:sp>
      <p:sp>
        <p:nvSpPr>
          <p:cNvPr id="68" name="Shape 65"/>
          <p:cNvSpPr/>
          <p:nvPr/>
        </p:nvSpPr>
        <p:spPr>
          <a:xfrm>
            <a:off x="10266426" y="3749040"/>
            <a:ext cx="1309878" cy="402336"/>
          </a:xfrm>
          <a:prstGeom prst="rect">
            <a:avLst/>
          </a:prstGeom>
          <a:solidFill>
            <a:srgbClr val="0A3F37"/>
          </a:solidFill>
          <a:ln/>
        </p:spPr>
      </p:sp>
      <p:sp>
        <p:nvSpPr>
          <p:cNvPr id="69" name="Text 66"/>
          <p:cNvSpPr/>
          <p:nvPr/>
        </p:nvSpPr>
        <p:spPr>
          <a:xfrm>
            <a:off x="10229850" y="3749040"/>
            <a:ext cx="138303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4E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 C</a:t>
            </a:r>
            <a:endParaRPr lang="en-US" sz="1100" dirty="0"/>
          </a:p>
        </p:txBody>
      </p:sp>
      <p:sp>
        <p:nvSpPr>
          <p:cNvPr id="70" name="Text 67"/>
          <p:cNvSpPr/>
          <p:nvPr/>
        </p:nvSpPr>
        <p:spPr>
          <a:xfrm>
            <a:off x="548640" y="46634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CBDA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person scored for how to reach them, what to offer, why they buy, and which competitor might tempt them away — one file does the job of the audience list, the media plan, and the creative brief.</a:t>
            </a:r>
            <a:endParaRPr lang="en-US" sz="1400" dirty="0"/>
          </a:p>
        </p:txBody>
      </p:sp>
      <p:sp>
        <p:nvSpPr>
          <p:cNvPr id="71" name="Text 68"/>
          <p:cNvSpPr/>
          <p:nvPr/>
        </p:nvSpPr>
        <p:spPr>
          <a:xfrm>
            <a:off x="548640" y="55778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FA9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rows; scores illustrative. Every column is a real, orderable score on the same 0–1 scale.</a:t>
            </a:r>
            <a:endParaRPr lang="en-US" sz="1100" dirty="0"/>
          </a:p>
        </p:txBody>
      </p:sp>
      <p:sp>
        <p:nvSpPr>
          <p:cNvPr id="72" name="Text 69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FA9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as a scored file — plus this ready-to-present deck, built from the same scores.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30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1C400"/>
          </a:solidFill>
          <a:ln/>
        </p:spPr>
      </p:sp>
      <p:pic>
        <p:nvPicPr>
          <p:cNvPr id="3" name="Image 0" descr="/home/claude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2468880" cy="9055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2286000"/>
            <a:ext cx="8229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words in.</a:t>
            </a:r>
            <a:endParaRPr lang="en-US" sz="4800" dirty="0"/>
          </a:p>
          <a:p>
            <a:pPr indent="0" marL="0">
              <a:lnSpc>
                <a:spcPts val="52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plan out.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548640" y="41148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1C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afternoon.  Zero code.  Zero models trained.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48640" y="480060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8E4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Intelafy at the data you already license, and a plain sentence comes back as a scored audience, a media plan, and a creative brief — together.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5943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BB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measurement engine behind the audience.</a:t>
            </a:r>
            <a:endParaRPr lang="en-US" sz="1300" dirty="0"/>
          </a:p>
        </p:txBody>
      </p:sp>
      <p:pic>
        <p:nvPicPr>
          <p:cNvPr id="8" name="Image 1" descr="/home/claude/site/assets/img/product-hype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2377440"/>
            <a:ext cx="2743200" cy="2743200"/>
          </a:xfrm>
          <a:prstGeom prst="ellipse">
            <a:avLst/>
          </a:prstGeom>
          <a:effectLst>
            <a:outerShdw sx="100000" sy="100000" kx="0" ky="0" algn="bl" rotWithShape="0" blurRad="101600" dist="38100" dir="5400000">
              <a:srgbClr val="1A2A22">
                <a:alpha val="18000"/>
              </a:srgbClr>
            </a:outerShdw>
          </a:effectLst>
        </p:spPr>
      </p:pic>
      <p:sp>
        <p:nvSpPr>
          <p:cNvPr id="9" name="Text 5"/>
          <p:cNvSpPr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BB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example; company and figures anonymized.  © 2026 Intelafy.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Sneaker Buyers — Super Audience &amp; Marketing Plan</dc:title>
  <dc:subject>PptxGenJS Presentation</dc:subject>
  <dc:creator>Intelafy</dc:creator>
  <cp:lastModifiedBy>Intelafy</cp:lastModifiedBy>
  <cp:revision>1</cp:revision>
  <dcterms:created xsi:type="dcterms:W3CDTF">2026-07-22T00:09:50Z</dcterms:created>
  <dcterms:modified xsi:type="dcterms:W3CDTF">2026-07-22T00:09:50Z</dcterms:modified>
</cp:coreProperties>
</file>